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4"/>
  </p:notesMasterIdLst>
  <p:sldIdLst>
    <p:sldId id="277" r:id="rId2"/>
    <p:sldId id="695" r:id="rId3"/>
    <p:sldId id="660" r:id="rId4"/>
    <p:sldId id="612" r:id="rId5"/>
    <p:sldId id="751" r:id="rId6"/>
    <p:sldId id="696" r:id="rId7"/>
    <p:sldId id="697" r:id="rId8"/>
    <p:sldId id="739" r:id="rId9"/>
    <p:sldId id="698" r:id="rId10"/>
    <p:sldId id="699" r:id="rId11"/>
    <p:sldId id="700" r:id="rId12"/>
    <p:sldId id="701" r:id="rId13"/>
    <p:sldId id="745" r:id="rId14"/>
    <p:sldId id="746" r:id="rId15"/>
    <p:sldId id="702" r:id="rId16"/>
    <p:sldId id="747" r:id="rId17"/>
    <p:sldId id="748" r:id="rId18"/>
    <p:sldId id="723" r:id="rId19"/>
    <p:sldId id="724" r:id="rId20"/>
    <p:sldId id="725" r:id="rId21"/>
    <p:sldId id="726" r:id="rId22"/>
    <p:sldId id="749" r:id="rId23"/>
    <p:sldId id="727" r:id="rId24"/>
    <p:sldId id="729" r:id="rId25"/>
    <p:sldId id="730" r:id="rId26"/>
    <p:sldId id="750" r:id="rId27"/>
    <p:sldId id="732" r:id="rId28"/>
    <p:sldId id="733" r:id="rId29"/>
    <p:sldId id="734" r:id="rId30"/>
    <p:sldId id="735" r:id="rId31"/>
    <p:sldId id="736" r:id="rId32"/>
    <p:sldId id="73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228B22"/>
    <a:srgbClr val="1C721C"/>
    <a:srgbClr val="196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07" d="100"/>
          <a:sy n="107" d="100"/>
        </p:scale>
        <p:origin x="56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7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WE ARE NOT HAVING THEM RUN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720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02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46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espeh@wustl.edu" TargetMode="External"/><Relationship Id="rId2" Type="http://schemas.openxmlformats.org/officeDocument/2006/relationships/hyperlink" Target="mailto:aeggebre@wustl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weihao.f@wustl.edu" TargetMode="External"/><Relationship Id="rId5" Type="http://schemas.openxmlformats.org/officeDocument/2006/relationships/hyperlink" Target="mailto:abigail.magee@wustl.edu" TargetMode="External"/><Relationship Id="rId4" Type="http://schemas.openxmlformats.org/officeDocument/2006/relationships/hyperlink" Target="mailto:ari@wustl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nirfaster/NIRFASTer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</a:t>
            </a:r>
            <a:r>
              <a:rPr lang="en-US" sz="4000" i="1" dirty="0" smtClean="0"/>
              <a:t>Model</a:t>
            </a:r>
          </a:p>
          <a:p>
            <a:r>
              <a:rPr lang="en-US" sz="4000" i="1" dirty="0" smtClean="0"/>
              <a:t>With a Split Pad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Load a Segmented volume and visualize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0" y="305464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10220527" y="72902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07844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940409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– Scalp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– Skull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– Gray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– White Matter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– CSF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0 - Background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D7F26EE-FDB4-99A4-43F4-47AE0A7A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5" y="3320543"/>
            <a:ext cx="7430697" cy="29493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5E157DB-3720-D427-047E-5145AC18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A3BAD1-21B1-49FE-5E8F-E5C35E527B96}"/>
              </a:ext>
            </a:extLst>
          </p:cNvPr>
          <p:cNvSpPr txBox="1"/>
          <p:nvPr/>
        </p:nvSpPr>
        <p:spPr>
          <a:xfrm>
            <a:off x="97357" y="2254668"/>
            <a:ext cx="8515557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Note that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PlotSlices.m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generates an interactive visualization of the volume. Simply press ‘q’ or the middle mouse button to release the figure.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0" y="1143047"/>
            <a:ext cx="7291364" cy="8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low-density mesh and visualize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63110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0527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0527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1850876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08762" y="2585682"/>
            <a:ext cx="20182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prstClr val="white"/>
                </a:solidFill>
              </a:rPr>
              <a:t>“coordinate space”</a:t>
            </a:r>
          </a:p>
          <a:p>
            <a:pPr lvl="0" algn="ctr">
              <a:defRPr/>
            </a:pPr>
            <a:r>
              <a:rPr lang="en-US" sz="1400" dirty="0">
                <a:solidFill>
                  <a:prstClr val="white"/>
                </a:solidFill>
              </a:rPr>
              <a:t>The origin is in the center of volume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90576" y="4696089"/>
            <a:ext cx="1254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view inside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AD85BB6-7FBE-1F40-04D5-446B2443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99" y="2545533"/>
            <a:ext cx="2472908" cy="1887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D1791D5A-D2CB-E295-51AB-9DDEF818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57" y="4716634"/>
            <a:ext cx="2464050" cy="2135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1FAC292-F124-E9C1-6B1A-B4E27986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DDF53E-12E5-7D15-3F96-6BE4D2E82302}"/>
              </a:ext>
            </a:extLst>
          </p:cNvPr>
          <p:cNvSpPr txBox="1"/>
          <p:nvPr/>
        </p:nvSpPr>
        <p:spPr>
          <a:xfrm>
            <a:off x="97357" y="1172501"/>
            <a:ext cx="85155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low-density mesh will be used to efficiently align the optical array to its position on the head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Mesh generation parameters of note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error tolerance at boundary for node positions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acet_size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: size of surface triangles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cell_size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: size of internal tetrahedra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Mode: </a:t>
            </a:r>
            <a:r>
              <a:rPr lang="en-US" sz="1600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controls density of mesh, 1 for low density, 0 for high density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5" y="3732315"/>
            <a:ext cx="4883795" cy="31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8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Load the Pad File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Load in a Pad file for a grid design of interest, here we use the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LUMO Adult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Temporal Pad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Since this array has sections that cover the left and right sides of the head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, we’ll need to split the pad up into those sections – </a:t>
            </a:r>
            <a:r>
              <a:rPr lang="en-US" dirty="0">
                <a:solidFill>
                  <a:prstClr val="white"/>
                </a:solidFill>
                <a:latin typeface="+mj-lt"/>
              </a:rPr>
              <a:t>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he 2D layout is very helpful for this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baseline="0" dirty="0" smtClean="0">
                <a:solidFill>
                  <a:prstClr val="white"/>
                </a:solidFill>
                <a:latin typeface="+mj-lt"/>
              </a:rPr>
              <a:t>Find the greatest source and detector numbers on the side of the pad that has</a:t>
            </a:r>
            <a:r>
              <a:rPr lang="en-US" sz="1600" dirty="0" smtClean="0">
                <a:solidFill>
                  <a:prstClr val="white"/>
                </a:solidFill>
                <a:latin typeface="+mj-lt"/>
              </a:rPr>
              <a:t> S1 and D1. We’ll use these as indices to split the pad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" y="4995862"/>
            <a:ext cx="7372350" cy="17430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849906" y="5202610"/>
            <a:ext cx="286870" cy="3019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03692" y="5471547"/>
            <a:ext cx="286870" cy="3019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91" y="3362591"/>
            <a:ext cx="3487356" cy="3495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0" y="2700471"/>
            <a:ext cx="3704736" cy="235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906" y="2700472"/>
            <a:ext cx="3535786" cy="23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Make Right Side Pad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We’ll now create a pad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file for the right hand side optodes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baseline="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Place</a:t>
            </a:r>
            <a:r>
              <a:rPr lang="en-US" sz="160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the RHS optode positions in a structure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Run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Generate_pad_from_grid</a:t>
            </a:r>
            <a:endParaRPr kumimoji="0" lang="en-US" sz="16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baseline="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Visualize</a:t>
            </a:r>
            <a:r>
              <a:rPr lang="en-US" sz="160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in 2D and 3D to make sure everything looks correct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7" y="2496688"/>
            <a:ext cx="6448425" cy="4010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83" y="3127310"/>
            <a:ext cx="3691986" cy="1915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8" y="4988636"/>
            <a:ext cx="2689412" cy="18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Make Left Side Pad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Then we’ll do the same thing for the left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hand side optodes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3" y="1198777"/>
            <a:ext cx="699135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278" y="4189691"/>
            <a:ext cx="3625383" cy="2484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558" y="4933549"/>
            <a:ext cx="3542740" cy="19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763" y="635237"/>
            <a:ext cx="6697139" cy="3505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626360" y="1415818"/>
            <a:ext cx="1363137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8B22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220912" cy="60239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Head Circumference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Z line distance (nasion to inion)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These are contained within the Atlas Scaling box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capfit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Rotate CW, Rotate CCW: rotates photo</a:t>
            </a:r>
          </a:p>
          <a:p>
            <a:pPr lvl="1"/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Previous, Next: scroll through available photos</a:t>
            </a:r>
          </a:p>
          <a:p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ds.dI.photopath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ds.dI.imageType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=""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383763" y="4151451"/>
            <a:ext cx="6808237" cy="25012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  <a:cs typeface="Arial" panose="020B0604020202020204" pitchFamily="34" charset="0"/>
              </a:rPr>
              <a:t>Change the fields in the Array Alignment box to position the array close to the head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Then press the “relax array” button to allow the array to relax onto the surface of the head. The GUI should then look like the figure above</a:t>
            </a: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Finally, use the “Save Alignment” button to save the relaxed optode positions to the workspace</a:t>
            </a:r>
          </a:p>
          <a:p>
            <a:r>
              <a:rPr lang="en-US" sz="14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has an in depth walk through of how to use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 in a standalone tutorial titled: </a:t>
            </a:r>
            <a:r>
              <a:rPr lang="en-US" sz="1400" dirty="0" err="1">
                <a:latin typeface="+mj-lt"/>
                <a:cs typeface="Arial" panose="020B0604020202020204" pitchFamily="34" charset="0"/>
              </a:rPr>
              <a:t>NeuroDOT_Tutorial_AlignMe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sz="1200" dirty="0">
                <a:latin typeface="+mj-lt"/>
                <a:cs typeface="Arial" panose="020B0604020202020204" pitchFamily="34" charset="0"/>
              </a:rPr>
              <a:t>The tutorial can be found in the Documentation/Scripts folder of the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NeuroDOT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32911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Relax Right Side Optodes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Now we’ll use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to position the right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hand side pad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aseline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fields in the Array Alignment box outlined in red to position the array</a:t>
            </a:r>
            <a:endParaRPr lang="en-US" dirty="0">
              <a:solidFill>
                <a:prstClr val="white"/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smtClean="0">
                <a:solidFill>
                  <a:prstClr val="white"/>
                </a:solidFill>
                <a:latin typeface="Trebuchet MS" panose="020B0603020202020204"/>
              </a:rPr>
              <a:t>Use the view buttons outlined in green to change the view of the brain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1" y="2596399"/>
            <a:ext cx="5265820" cy="39510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6165" y="4320987"/>
            <a:ext cx="1622611" cy="150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02" y="3564871"/>
            <a:ext cx="3391526" cy="2964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38400" y="2914955"/>
            <a:ext cx="1810871" cy="428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Relax Left Side Optodes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2408" y="30546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0219825" y="7290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39713" y="107844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0219825" y="15111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39713" y="185087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0219825" y="228360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713" y="262329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2971056-A094-811C-02D9-48E7DDD3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9552B58-FBED-BFD2-F23E-470F318E70C2}"/>
              </a:ext>
            </a:extLst>
          </p:cNvPr>
          <p:cNvSpPr txBox="1"/>
          <p:nvPr/>
        </p:nvSpPr>
        <p:spPr>
          <a:xfrm>
            <a:off x="97357" y="752621"/>
            <a:ext cx="896505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Now we’ll use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AlignMe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to position the left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hand side pad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noProof="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Use </a:t>
            </a:r>
            <a:r>
              <a:rPr lang="en-US" noProof="0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dx</a:t>
            </a:r>
            <a:r>
              <a:rPr lang="en-US" noProof="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to move the array to the left side of the mesh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noProof="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You should keep the same values for </a:t>
            </a:r>
            <a:r>
              <a:rPr lang="en-US" noProof="0" dirty="0" err="1" smtClean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dy</a:t>
            </a:r>
            <a:r>
              <a:rPr lang="en-US" noProof="0" dirty="0" smtClean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 and </a:t>
            </a:r>
            <a:r>
              <a:rPr lang="en-US" noProof="0" dirty="0" err="1" smtClean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dz</a:t>
            </a:r>
            <a:r>
              <a:rPr lang="en-US" noProof="0" dirty="0" smtClean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noProof="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as the right hand side pad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Remember,</a:t>
            </a:r>
            <a:r>
              <a:rPr kumimoji="0" lang="en-US" sz="16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these are two halves of the same pad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1" y="2628203"/>
            <a:ext cx="5265820" cy="39324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4423" y="5038165"/>
            <a:ext cx="564777" cy="430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4423" y="4814048"/>
            <a:ext cx="564777" cy="17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02" y="3700078"/>
            <a:ext cx="3379023" cy="28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Generate a high-density mesh and visualize</a:t>
            </a:r>
          </a:p>
        </p:txBody>
      </p:sp>
      <p:sp>
        <p:nvSpPr>
          <p:cNvPr id="20" name="Rounded Rectangle 20">
            <a:extLst>
              <a:ext uri="{FF2B5EF4-FFF2-40B4-BE49-F238E27FC236}">
                <a16:creationId xmlns="" xmlns:a16="http://schemas.microsoft.com/office/drawing/2014/main" id="{F7E95B9A-B5AE-FE75-C773-082CCABFA410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65CE2FB1-7B49-78B7-1850-FCA2E0D98350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2">
            <a:extLst>
              <a:ext uri="{FF2B5EF4-FFF2-40B4-BE49-F238E27FC236}">
                <a16:creationId xmlns="" xmlns:a16="http://schemas.microsoft.com/office/drawing/2014/main" id="{6683B7DF-F410-3463-AF29-78997F89B716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131FCA88-D5F3-C794-527A-A93DA7FFCB5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7">
            <a:extLst>
              <a:ext uri="{FF2B5EF4-FFF2-40B4-BE49-F238E27FC236}">
                <a16:creationId xmlns="" xmlns:a16="http://schemas.microsoft.com/office/drawing/2014/main" id="{F002821F-B0EC-9A02-112C-F968D5F5A2F6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2677B74C-3E78-FDA4-F0F3-B8638A5151AD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23">
            <a:extLst>
              <a:ext uri="{FF2B5EF4-FFF2-40B4-BE49-F238E27FC236}">
                <a16:creationId xmlns="" xmlns:a16="http://schemas.microsoft.com/office/drawing/2014/main" id="{BBCFB46F-186C-DA02-B8E1-1032C743729C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62E6A183-314C-560A-3F35-CB0D47EDC0D8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23">
            <a:extLst>
              <a:ext uri="{FF2B5EF4-FFF2-40B4-BE49-F238E27FC236}">
                <a16:creationId xmlns="" xmlns:a16="http://schemas.microsoft.com/office/drawing/2014/main" id="{5F939EA1-F0DA-0AF1-1377-00F29A351002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6C5FC16-297E-7CDD-0F0B-ACE9BC2B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="" xmlns:a16="http://schemas.microsoft.com/office/drawing/2014/main" id="{BF1B26AC-20E9-4FA5-EC91-D46C1A46DA82}"/>
              </a:ext>
            </a:extLst>
          </p:cNvPr>
          <p:cNvSpPr txBox="1">
            <a:spLocks/>
          </p:cNvSpPr>
          <p:nvPr/>
        </p:nvSpPr>
        <p:spPr>
          <a:xfrm>
            <a:off x="162851" y="1078452"/>
            <a:ext cx="8885684" cy="31080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Now, we’ll create a high-density mesh. HD meshes contain a large number of nodes – close to 1,000,000 nodes but never more – in addition to some anatomical 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information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Notice the difference between the parameters used in LD mesh generation on slide 11 and those used here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Facet_distance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Facet_size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leading to more triangles that make up the surface of the mesh</a:t>
            </a:r>
          </a:p>
          <a:p>
            <a:pPr lvl="1"/>
            <a:r>
              <a:rPr lang="en-US" dirty="0" err="1">
                <a:latin typeface="+mj-lt"/>
                <a:cs typeface="Arial" panose="020B0604020202020204" pitchFamily="34" charset="0"/>
              </a:rPr>
              <a:t>Cell_size</a:t>
            </a:r>
            <a:r>
              <a:rPr lang="en-US" dirty="0">
                <a:latin typeface="+mj-lt"/>
                <a:cs typeface="Arial" panose="020B0604020202020204" pitchFamily="34" charset="0"/>
              </a:rPr>
              <a:t> is decreased, there are more internal tetrahedra in HD meshes than LD meshes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0" y="4093302"/>
            <a:ext cx="8600995" cy="26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-68369"/>
            <a:ext cx="12192000" cy="1116171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Possible errors during HD mesh generation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="" xmlns:a16="http://schemas.microsoft.com/office/drawing/2014/main" id="{7ADEAD0C-D0FD-3E3E-B4F3-E55E09DD4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2" y="2034223"/>
            <a:ext cx="4317451" cy="834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26" y="3699741"/>
            <a:ext cx="2771775" cy="1666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857" y="3053410"/>
            <a:ext cx="271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Files to delete if File I/O Error occurs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1231" y="1664891"/>
            <a:ext cx="31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Pop-up box for File I/O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D6CBA3-9294-36AA-7E05-F6519A26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B21481E0-D561-3638-6B72-B79593965B80}"/>
              </a:ext>
            </a:extLst>
          </p:cNvPr>
          <p:cNvSpPr txBox="1">
            <a:spLocks/>
          </p:cNvSpPr>
          <p:nvPr/>
        </p:nvSpPr>
        <p:spPr>
          <a:xfrm>
            <a:off x="48229" y="1572945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File I/O Error: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Solution: delete all mesh files in your output directory, change the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meshname</a:t>
            </a:r>
            <a:r>
              <a:rPr lang="en-US" dirty="0">
                <a:latin typeface="+mj-lt"/>
                <a:cs typeface="Arial" panose="020B0604020202020204" pitchFamily="34" charset="0"/>
              </a:rPr>
              <a:t> variable to a new name and re-run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Ex: ‘_HD_Mesh1’ </a:t>
            </a:r>
            <a:r>
              <a:rPr lang="en-US" dirty="0"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+mj-lt"/>
                <a:cs typeface="Arial" panose="020B0604020202020204" pitchFamily="34" charset="0"/>
              </a:rPr>
              <a:t> ‘_HD_Mesh0’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Make sure you delete these files from the file manager, and NOT within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matlab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If the above doesn’t work, create an entirely new output directory, make that directory your current folder, then re-run lines 149-168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Poor mesh quality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Occurs if number of nodes in mesh is greater than 1,000,000</a:t>
            </a:r>
          </a:p>
          <a:p>
            <a:pPr lvl="1"/>
            <a:r>
              <a:rPr lang="en-US" dirty="0">
                <a:latin typeface="+mj-lt"/>
                <a:cs typeface="Arial" panose="020B0604020202020204" pitchFamily="34" charset="0"/>
              </a:rPr>
              <a:t>This is why we make smaller HD meshes and tune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params.cell</a:t>
            </a:r>
            <a:r>
              <a:rPr lang="en-US" dirty="0">
                <a:latin typeface="+mj-lt"/>
                <a:cs typeface="Arial" panose="020B0604020202020204" pitchFamily="34" charset="0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293611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https://github.com/nirfaster/NIRFASTer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5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Place the optodes on the HD mesh</a:t>
            </a:r>
          </a:p>
        </p:txBody>
      </p:sp>
      <p:sp>
        <p:nvSpPr>
          <p:cNvPr id="26" name="Rounded Rectangle 20">
            <a:extLst>
              <a:ext uri="{FF2B5EF4-FFF2-40B4-BE49-F238E27FC236}">
                <a16:creationId xmlns="" xmlns:a16="http://schemas.microsoft.com/office/drawing/2014/main" id="{D3E782AB-1227-CFC2-397E-4274537EED0F}"/>
              </a:ext>
            </a:extLst>
          </p:cNvPr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4722CC0A-A9C8-E64B-5066-5A35D275001D}"/>
              </a:ext>
            </a:extLst>
          </p:cNvPr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2">
            <a:extLst>
              <a:ext uri="{FF2B5EF4-FFF2-40B4-BE49-F238E27FC236}">
                <a16:creationId xmlns="" xmlns:a16="http://schemas.microsoft.com/office/drawing/2014/main" id="{A2EB02D8-C75E-AF38-687B-3FEDC8E4B102}"/>
              </a:ext>
            </a:extLst>
          </p:cNvPr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BB8A5F8C-C16C-ACC1-C39C-86BF50D20CF8}"/>
              </a:ext>
            </a:extLst>
          </p:cNvPr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7">
            <a:extLst>
              <a:ext uri="{FF2B5EF4-FFF2-40B4-BE49-F238E27FC236}">
                <a16:creationId xmlns="" xmlns:a16="http://schemas.microsoft.com/office/drawing/2014/main" id="{01632A59-D4CC-2329-600C-F73CD4F650EA}"/>
              </a:ext>
            </a:extLst>
          </p:cNvPr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C0E9E97D-5E52-8D7C-872C-ADFE18106178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23">
            <a:extLst>
              <a:ext uri="{FF2B5EF4-FFF2-40B4-BE49-F238E27FC236}">
                <a16:creationId xmlns="" xmlns:a16="http://schemas.microsoft.com/office/drawing/2014/main" id="{33990F0D-28E4-5782-C39B-66FA4662DAD1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9A3B69F5-DA7B-5265-3D55-4156F384BE5F}"/>
              </a:ext>
            </a:extLst>
          </p:cNvPr>
          <p:cNvCxnSpPr>
            <a:cxnSpLocks/>
          </p:cNvCxnSpPr>
          <p:nvPr/>
        </p:nvCxnSpPr>
        <p:spPr>
          <a:xfrm>
            <a:off x="10228648" y="305512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23">
            <a:extLst>
              <a:ext uri="{FF2B5EF4-FFF2-40B4-BE49-F238E27FC236}">
                <a16:creationId xmlns="" xmlns:a16="http://schemas.microsoft.com/office/drawing/2014/main" id="{5D3CE749-A3F1-A57A-B31A-CBD39BA5EB33}"/>
              </a:ext>
            </a:extLst>
          </p:cNvPr>
          <p:cNvSpPr/>
          <p:nvPr/>
        </p:nvSpPr>
        <p:spPr>
          <a:xfrm>
            <a:off x="9048536" y="339482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EA10DCD6-0C3D-48EE-DC91-5DA83CA6E356}"/>
              </a:ext>
            </a:extLst>
          </p:cNvPr>
          <p:cNvCxnSpPr>
            <a:cxnSpLocks/>
          </p:cNvCxnSpPr>
          <p:nvPr/>
        </p:nvCxnSpPr>
        <p:spPr>
          <a:xfrm>
            <a:off x="10228648" y="3826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23">
            <a:extLst>
              <a:ext uri="{FF2B5EF4-FFF2-40B4-BE49-F238E27FC236}">
                <a16:creationId xmlns="" xmlns:a16="http://schemas.microsoft.com/office/drawing/2014/main" id="{89FDD0FE-B77D-06ED-4132-985706EA6222}"/>
              </a:ext>
            </a:extLst>
          </p:cNvPr>
          <p:cNvSpPr/>
          <p:nvPr/>
        </p:nvSpPr>
        <p:spPr>
          <a:xfrm>
            <a:off x="9048536" y="4166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D756365-639B-F5A0-69A2-02A75EAD2BF8}"/>
              </a:ext>
            </a:extLst>
          </p:cNvPr>
          <p:cNvSpPr/>
          <p:nvPr/>
        </p:nvSpPr>
        <p:spPr>
          <a:xfrm>
            <a:off x="148280" y="832235"/>
            <a:ext cx="839435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This time, since the HD mesh is in the same space that the LD mesh was, the grid will already be lined up and sitting on the mesh when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AlignMe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starts. You’ll need to move it away from the mesh and re-relax the grid back onto the 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Change the view to “XY View”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Adjust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scale to 1.1 (this is the scale we used for the LD mesh too)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Move the grid off the mesh by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setting </a:t>
            </a: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dx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= </a:t>
            </a: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10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AlignMe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GUI should now look like the image below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Hit “Relax Mesh” and then “Save Alignment” after the grid has been re-relaxed onto the </a:t>
            </a: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mesh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Repeat steps 1-5 for the Left hand side pad, but </a:t>
            </a:r>
            <a:r>
              <a:rPr lang="en-US" sz="1600" dirty="0" smtClean="0">
                <a:solidFill>
                  <a:srgbClr val="92D050"/>
                </a:solidFill>
                <a:latin typeface="+mj-lt"/>
                <a:cs typeface="Arial" panose="020B0604020202020204" pitchFamily="34" charset="0"/>
              </a:rPr>
              <a:t>set dx = -10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58D389D-5901-8E65-C8A7-26DD166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="" xmlns:a16="http://schemas.microsoft.com/office/drawing/2014/main" id="{FAE6EA84-C3C8-A586-C1BB-080713193CAE}"/>
              </a:ext>
            </a:extLst>
          </p:cNvPr>
          <p:cNvSpPr/>
          <p:nvPr/>
        </p:nvSpPr>
        <p:spPr>
          <a:xfrm rot="5400000">
            <a:off x="6956366" y="1862506"/>
            <a:ext cx="1067285" cy="2752168"/>
          </a:xfrm>
          <a:prstGeom prst="bentArrow">
            <a:avLst>
              <a:gd name="adj1" fmla="val 17683"/>
              <a:gd name="adj2" fmla="val 25000"/>
              <a:gd name="adj3" fmla="val 25000"/>
              <a:gd name="adj4" fmla="val 43750"/>
            </a:avLst>
          </a:pr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651B5E5-AABB-905C-3AF2-FA28D0CA153D}"/>
              </a:ext>
            </a:extLst>
          </p:cNvPr>
          <p:cNvSpPr txBox="1"/>
          <p:nvPr/>
        </p:nvSpPr>
        <p:spPr>
          <a:xfrm>
            <a:off x="9071231" y="5347811"/>
            <a:ext cx="2983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using a HD mesh with </a:t>
            </a:r>
            <a:r>
              <a:rPr lang="en-US" dirty="0" err="1"/>
              <a:t>AlignMe</a:t>
            </a:r>
            <a:r>
              <a:rPr lang="en-US" dirty="0"/>
              <a:t> will make the app run more slowly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64" y="3848351"/>
            <a:ext cx="3909821" cy="2911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97" y="3834540"/>
            <a:ext cx="3918850" cy="2917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9929" y="5405719"/>
            <a:ext cx="502024" cy="1931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091952" y="5405718"/>
            <a:ext cx="502024" cy="193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6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219075"/>
            <a:ext cx="8925939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Get relaxed optode positions from </a:t>
            </a: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and visualize HD mesh + relaxed pad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071231" y="305468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228648" y="72903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8536" y="107845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0228648" y="151118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8536" y="185087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 Mesh Generation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F9BE4372-83F2-BF4A-46E5-5C1211F5A19B}"/>
              </a:ext>
            </a:extLst>
          </p:cNvPr>
          <p:cNvCxnSpPr>
            <a:cxnSpLocks/>
          </p:cNvCxnSpPr>
          <p:nvPr/>
        </p:nvCxnSpPr>
        <p:spPr>
          <a:xfrm>
            <a:off x="10228648" y="228360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0A330437-CF73-05C4-ED94-412C1500CD69}"/>
              </a:ext>
            </a:extLst>
          </p:cNvPr>
          <p:cNvSpPr/>
          <p:nvPr/>
        </p:nvSpPr>
        <p:spPr>
          <a:xfrm>
            <a:off x="9048536" y="2623297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68B3CF00-4468-E82D-D875-7082DBAC347C}"/>
              </a:ext>
            </a:extLst>
          </p:cNvPr>
          <p:cNvCxnSpPr>
            <a:cxnSpLocks/>
          </p:cNvCxnSpPr>
          <p:nvPr/>
        </p:nvCxnSpPr>
        <p:spPr>
          <a:xfrm>
            <a:off x="10228648" y="3064653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3">
            <a:extLst>
              <a:ext uri="{FF2B5EF4-FFF2-40B4-BE49-F238E27FC236}">
                <a16:creationId xmlns="" xmlns:a16="http://schemas.microsoft.com/office/drawing/2014/main" id="{89816057-9155-AF4C-AC4B-292D6E956FA1}"/>
              </a:ext>
            </a:extLst>
          </p:cNvPr>
          <p:cNvSpPr/>
          <p:nvPr/>
        </p:nvSpPr>
        <p:spPr>
          <a:xfrm>
            <a:off x="9048536" y="3404347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HD Mesh Generation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EB24862-4C3C-CE66-BEA3-A441378D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="" xmlns:a16="http://schemas.microsoft.com/office/drawing/2014/main" id="{BF1B26AC-20E9-4FA5-EC91-D46C1A46DA82}"/>
              </a:ext>
            </a:extLst>
          </p:cNvPr>
          <p:cNvSpPr txBox="1">
            <a:spLocks/>
          </p:cNvSpPr>
          <p:nvPr/>
        </p:nvSpPr>
        <p:spPr>
          <a:xfrm>
            <a:off x="162851" y="1508762"/>
            <a:ext cx="8885684" cy="2844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  <a:cs typeface="Arial" panose="020B0604020202020204" pitchFamily="34" charset="0"/>
              </a:rPr>
              <a:t>At the end of each </a:t>
            </a:r>
            <a:r>
              <a:rPr lang="en-US" dirty="0" err="1" smtClean="0">
                <a:latin typeface="+mj-lt"/>
                <a:cs typeface="Arial" panose="020B0604020202020204" pitchFamily="34" charset="0"/>
              </a:rPr>
              <a:t>AlignMe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 section, the relaxed optodes will be visualized on the HD mesh </a:t>
            </a: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12" y="3781757"/>
            <a:ext cx="3186112" cy="2756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0" y="3781757"/>
            <a:ext cx="3186112" cy="2756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38" y="2770528"/>
            <a:ext cx="3765176" cy="822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810" y="2762327"/>
            <a:ext cx="3802716" cy="830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9399" y="230330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6935" y="2281206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669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Put left and 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ight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pads </a:t>
            </a:r>
            <a:r>
              <a:rPr lang="en-US" noProof="0" dirty="0" smtClean="0">
                <a:solidFill>
                  <a:srgbClr val="FF0000"/>
                </a:solidFill>
                <a:latin typeface="Trebuchet MS" panose="020B0603020202020204"/>
              </a:rPr>
              <a:t>b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ack 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t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ogether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=""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FB7301F-249D-695C-4CE7-9E2E69A7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9678A80C-FFCF-5396-623D-8E7949D6C8D9}"/>
              </a:ext>
            </a:extLst>
          </p:cNvPr>
          <p:cNvSpPr txBox="1">
            <a:spLocks/>
          </p:cNvSpPr>
          <p:nvPr/>
        </p:nvSpPr>
        <p:spPr>
          <a:xfrm>
            <a:off x="48229" y="1069089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  <a:cs typeface="Arial" panose="020B0604020202020204" pitchFamily="34" charset="0"/>
              </a:rPr>
              <a:t>Now we’ll take the relaxed optode positions from both the left and right pads and put them together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 smtClean="0">
                <a:latin typeface="+mj-lt"/>
                <a:cs typeface="Arial" panose="020B0604020202020204" pitchFamily="34" charset="0"/>
              </a:rPr>
              <a:t>After that, we’ll run two checks to check our work</a:t>
            </a:r>
          </a:p>
          <a:p>
            <a:pPr lvl="1"/>
            <a:r>
              <a:rPr lang="en-US" dirty="0" smtClean="0">
                <a:latin typeface="+mj-lt"/>
                <a:cs typeface="Arial" panose="020B0604020202020204" pitchFamily="34" charset="0"/>
              </a:rPr>
              <a:t>Make sure the total number of sources and detectors match the numbers specified in the original pad file</a:t>
            </a:r>
          </a:p>
          <a:p>
            <a:pPr lvl="1"/>
            <a:r>
              <a:rPr lang="en-US" dirty="0" smtClean="0">
                <a:latin typeface="+mj-lt"/>
                <a:cs typeface="Arial" panose="020B0604020202020204" pitchFamily="34" charset="0"/>
              </a:rPr>
              <a:t>Visualize all relaxed optodes on the mesh</a:t>
            </a: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240" y="3954405"/>
            <a:ext cx="2639031" cy="2903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3" y="3954405"/>
            <a:ext cx="6724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Update pad info structure after running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=""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FB7301F-249D-695C-4CE7-9E2E69A7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9678A80C-FFCF-5396-623D-8E7949D6C8D9}"/>
              </a:ext>
            </a:extLst>
          </p:cNvPr>
          <p:cNvSpPr txBox="1">
            <a:spLocks/>
          </p:cNvSpPr>
          <p:nvPr/>
        </p:nvSpPr>
        <p:spPr>
          <a:xfrm>
            <a:off x="48229" y="1069089"/>
            <a:ext cx="7544826" cy="42586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  <a:cs typeface="Arial" panose="020B0604020202020204" pitchFamily="34" charset="0"/>
              </a:rPr>
              <a:t>After the pad has been relaxed onto the HD mesh, we need to update the info structure with the new optode locations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We’ll use those optode locations to re-calculate the 3D source-detector separations for every source-detector pair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After that we’ll make a histogram showing the relationship of measurements per separation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376" y="4274605"/>
            <a:ext cx="3246864" cy="2508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4173695"/>
            <a:ext cx="53625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94" y="4428272"/>
            <a:ext cx="3028814" cy="2433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5" y="2381724"/>
            <a:ext cx="6238875" cy="19335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(1 of 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3)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6985" y="1150202"/>
            <a:ext cx="83943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Prepare mesh and optode information for NIRFAST, then visualize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Visualize cap and mesh with portion cut out to make extra sure that optodes are not placed too far within the mesh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="" xmlns:a16="http://schemas.microsoft.com/office/drawing/2014/main" id="{FCBD6622-39EF-E682-9481-744AC6B28F3F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FD46855-CCDC-7DCA-2616-8149128EC8B8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9DC9147-3039-E494-B51D-F7FBD8F69537}"/>
              </a:ext>
            </a:extLst>
          </p:cNvPr>
          <p:cNvSpPr txBox="1"/>
          <p:nvPr/>
        </p:nvSpPr>
        <p:spPr>
          <a:xfrm>
            <a:off x="1208741" y="442827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6EF4F3B-65E5-24F9-7D51-8D3A531F899D}"/>
              </a:ext>
            </a:extLst>
          </p:cNvPr>
          <p:cNvSpPr txBox="1"/>
          <p:nvPr/>
        </p:nvSpPr>
        <p:spPr>
          <a:xfrm>
            <a:off x="4741248" y="442827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5211A33-3856-A525-5F4D-BF020FAB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86" y="4428272"/>
            <a:ext cx="2340564" cy="24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" y="1339672"/>
            <a:ext cx="3618460" cy="498138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(2 of 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3)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2254" y="906162"/>
            <a:ext cx="8394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3. Set parameters for light modeling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="" xmlns:a16="http://schemas.microsoft.com/office/drawing/2014/main" id="{7244D0D9-6083-C934-AA86-C1BB11601BEB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398493F-FA5E-E606-26DE-3ACAEFB31370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460B90D-566A-C1B5-9043-C518F689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="" xmlns:a16="http://schemas.microsoft.com/office/drawing/2014/main" id="{F8BE3D22-AF6E-6937-C176-81502042D786}"/>
              </a:ext>
            </a:extLst>
          </p:cNvPr>
          <p:cNvSpPr/>
          <p:nvPr/>
        </p:nvSpPr>
        <p:spPr>
          <a:xfrm>
            <a:off x="1968493" y="2564033"/>
            <a:ext cx="3043924" cy="709443"/>
          </a:xfrm>
          <a:prstGeom prst="rightBrace">
            <a:avLst>
              <a:gd name="adj1" fmla="val 0"/>
              <a:gd name="adj2" fmla="val 30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54A9ED4-E3CF-E19C-47C3-E3CA9912DD8D}"/>
              </a:ext>
            </a:extLst>
          </p:cNvPr>
          <p:cNvSpPr txBox="1"/>
          <p:nvPr/>
        </p:nvSpPr>
        <p:spPr>
          <a:xfrm>
            <a:off x="5012417" y="2514983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labels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="" xmlns:a16="http://schemas.microsoft.com/office/drawing/2014/main" id="{6683C483-FC7B-C510-04EA-93DCA5A4DBFA}"/>
              </a:ext>
            </a:extLst>
          </p:cNvPr>
          <p:cNvSpPr/>
          <p:nvPr/>
        </p:nvSpPr>
        <p:spPr>
          <a:xfrm>
            <a:off x="2699073" y="3376090"/>
            <a:ext cx="2178915" cy="752334"/>
          </a:xfrm>
          <a:prstGeom prst="rightBrace">
            <a:avLst>
              <a:gd name="adj1" fmla="val 1137"/>
              <a:gd name="adj2" fmla="val 33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7FF2ABB-464B-5200-9B9C-98FCBC99DBC8}"/>
              </a:ext>
            </a:extLst>
          </p:cNvPr>
          <p:cNvSpPr txBox="1"/>
          <p:nvPr/>
        </p:nvSpPr>
        <p:spPr>
          <a:xfrm>
            <a:off x="4877987" y="3289618"/>
            <a:ext cx="257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Absorption Coefficients for regions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="" xmlns:a16="http://schemas.microsoft.com/office/drawing/2014/main" id="{0286E51A-F027-46A7-9251-074D00C220FA}"/>
              </a:ext>
            </a:extLst>
          </p:cNvPr>
          <p:cNvSpPr/>
          <p:nvPr/>
        </p:nvSpPr>
        <p:spPr>
          <a:xfrm>
            <a:off x="2699073" y="4147086"/>
            <a:ext cx="1967652" cy="646331"/>
          </a:xfrm>
          <a:prstGeom prst="rightBrace">
            <a:avLst>
              <a:gd name="adj1" fmla="val 0"/>
              <a:gd name="adj2" fmla="val 649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F997690-7634-1E0D-A356-E7A58761C546}"/>
              </a:ext>
            </a:extLst>
          </p:cNvPr>
          <p:cNvSpPr txBox="1"/>
          <p:nvPr/>
        </p:nvSpPr>
        <p:spPr>
          <a:xfrm>
            <a:off x="4666727" y="4316411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Scattering Coefficients for regions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="" xmlns:a16="http://schemas.microsoft.com/office/drawing/2014/main" id="{655E2817-B59E-EF43-97CB-2B27A4025BCE}"/>
              </a:ext>
            </a:extLst>
          </p:cNvPr>
          <p:cNvSpPr/>
          <p:nvPr/>
        </p:nvSpPr>
        <p:spPr>
          <a:xfrm>
            <a:off x="2254131" y="4826761"/>
            <a:ext cx="3676650" cy="682236"/>
          </a:xfrm>
          <a:prstGeom prst="rightBrace">
            <a:avLst>
              <a:gd name="adj1" fmla="val 0"/>
              <a:gd name="adj2" fmla="val 649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4BCED2E-D2D8-8BE4-DE95-43CCE1010A99}"/>
              </a:ext>
            </a:extLst>
          </p:cNvPr>
          <p:cNvSpPr txBox="1"/>
          <p:nvPr/>
        </p:nvSpPr>
        <p:spPr>
          <a:xfrm>
            <a:off x="5930781" y="4951979"/>
            <a:ext cx="258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of refraction for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CE593AD-D682-42F0-0CD1-16B42D561D90}"/>
              </a:ext>
            </a:extLst>
          </p:cNvPr>
          <p:cNvSpPr txBox="1"/>
          <p:nvPr/>
        </p:nvSpPr>
        <p:spPr>
          <a:xfrm>
            <a:off x="5444857" y="1751259"/>
            <a:ext cx="243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Voxelation</a:t>
            </a:r>
            <a:r>
              <a:rPr lang="en-US" dirty="0" smtClean="0"/>
              <a:t> </a:t>
            </a:r>
            <a:r>
              <a:rPr lang="en-US" dirty="0"/>
              <a:t>resolution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1D988FD4-9841-503B-8974-9722288C4B5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657030" y="1935925"/>
            <a:ext cx="3787827" cy="57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3920"/>
            <a:ext cx="2514498" cy="2646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0386" y="3275579"/>
            <a:ext cx="620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If </a:t>
            </a:r>
            <a:r>
              <a:rPr lang="en-US" dirty="0" err="1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makeAnirfaster</a:t>
            </a: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is successful, output like the below screenshot should show up in your command window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Calculate the sensitivity (3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0385" y="1102577"/>
            <a:ext cx="8394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4. Calculate Green’s functions, voxelate, create sensitivity matrix, adjust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bookkeeping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xmlns="" id="{88E3787F-58C9-0022-289A-B29EB1C01A1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5A64D70-86D2-4B7E-3D27-3B158282D6AA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5BD797-A25C-3859-BF02-E582C09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53D6A5BB-6551-1476-8DDD-E23826A6700F}"/>
              </a:ext>
            </a:extLst>
          </p:cNvPr>
          <p:cNvCxnSpPr>
            <a:cxnSpLocks/>
          </p:cNvCxnSpPr>
          <p:nvPr/>
        </p:nvCxnSpPr>
        <p:spPr>
          <a:xfrm flipH="1">
            <a:off x="1433777" y="3822760"/>
            <a:ext cx="2904510" cy="43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85" y="1875299"/>
            <a:ext cx="5514975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630" y="4038600"/>
            <a:ext cx="367603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3926" y="1153507"/>
            <a:ext cx="8706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5. Reshape A so it’s the following size: </a:t>
            </a:r>
            <a:r>
              <a:rPr lang="en-US" noProof="0" dirty="0" err="1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Nwl</a:t>
            </a:r>
            <a:r>
              <a:rPr lang="en-US" noProof="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*</a:t>
            </a:r>
            <a:r>
              <a:rPr lang="en-US" noProof="0" dirty="0" err="1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Nmeas</a:t>
            </a:r>
            <a:r>
              <a:rPr lang="en-US" noProof="0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 X </a:t>
            </a:r>
            <a:r>
              <a:rPr lang="en-US" noProof="0" dirty="0" err="1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Nvox</a:t>
            </a:r>
            <a:endParaRPr lang="en-US" noProof="0" dirty="0" smtClean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prstClr val="white"/>
              </a:solidFill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6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Place spatial information about light model in </a:t>
            </a:r>
            <a:r>
              <a:rPr kumimoji="0" lang="en-US" sz="180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info.tissue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structure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="" xmlns:a16="http://schemas.microsoft.com/office/drawing/2014/main" id="{4026623C-89D2-5738-3DDF-D67262081AF8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6FA7769-0030-6A00-2506-9E53814B2771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7C7797B-8C7A-BEAF-AF0E-4882E46F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2" y="2699643"/>
            <a:ext cx="5811430" cy="19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5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Let’s v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isualize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the sensitivity of the A matrix. We’ll start with a single source detector pair (Source 1, Detector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1)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and then visualize the full sensitivity profile (FFR) on slide 28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=""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6935" y="4415912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 SD pair: source 1 detector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3" y="2086429"/>
            <a:ext cx="5848350" cy="208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98" y="4791380"/>
            <a:ext cx="6731043" cy="20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383" y="1150202"/>
            <a:ext cx="8492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Click on the areas that light up </a:t>
            </a:r>
            <a:r>
              <a:rPr lang="en-US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on each slice to better see the sensitivity profile for measurements recorded from Source 20 and Detector 25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="" xmlns:a16="http://schemas.microsoft.com/office/drawing/2014/main" id="{46D2141A-B967-F865-2D09-672CDDBC2224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2A99C4E-4D38-6D05-1C54-E4CFA3D190EB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7042" y="4243607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 SD pair: source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detector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FCE1AFA-F7CD-9D1E-8EF9-754CC73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27" y="4600578"/>
            <a:ext cx="6783480" cy="20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3" y="2143160"/>
            <a:ext cx="59721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03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If it isn’t</a:t>
            </a: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Validate the sensitivity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261" y="1150202"/>
            <a:ext cx="8492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Visualize the flat field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reconstruction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solidFill>
            <a:srgbClr val="C00000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="" xmlns:a16="http://schemas.microsoft.com/office/drawing/2014/main" id="{1857A072-B9AB-F8E0-A86D-8F5C6E5BEA26}"/>
              </a:ext>
            </a:extLst>
          </p:cNvPr>
          <p:cNvSpPr/>
          <p:nvPr/>
        </p:nvSpPr>
        <p:spPr>
          <a:xfrm rot="10800000">
            <a:off x="8542638" y="2665650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C8DFDEC-23EA-492F-77D3-42AB811D2377}"/>
              </a:ext>
            </a:extLst>
          </p:cNvPr>
          <p:cNvSpPr txBox="1"/>
          <p:nvPr/>
        </p:nvSpPr>
        <p:spPr>
          <a:xfrm>
            <a:off x="7455981" y="3071416"/>
            <a:ext cx="12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both LD and HD meshes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FB53983-8889-87CE-A966-50F2DAE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81" y="4071520"/>
            <a:ext cx="7177928" cy="2187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4" y="2018606"/>
            <a:ext cx="3810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36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Put it all together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759" y="1074002"/>
            <a:ext cx="6893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As a final check, let’s visualize the alignment of the LD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mesh,</a:t>
            </a:r>
            <a:r>
              <a:rPr kumimoji="0" lang="en-US" sz="180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optode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array, and cortical meshes all </a:t>
            </a: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together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+mj-lt"/>
                <a:cs typeface="Arial" panose="020B0604020202020204" pitchFamily="34" charset="0"/>
              </a:rPr>
              <a:t>We are not visualizing the HD mesh because for this array, the HD mesh is the same size as the LD mesh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CA09072-536A-310D-03A9-95E84939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59" y="0"/>
            <a:ext cx="3912147" cy="3263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59" y="3209365"/>
            <a:ext cx="3906721" cy="3648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59" y="2870947"/>
            <a:ext cx="590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600762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Congratulations! You have finished the </a:t>
            </a:r>
            <a:r>
              <a:rPr lang="en-US" sz="2100" dirty="0" err="1" smtClean="0"/>
              <a:t>NeuroDOT</a:t>
            </a:r>
            <a:r>
              <a:rPr lang="en-US" sz="2100" dirty="0" smtClean="0"/>
              <a:t> Split Pad </a:t>
            </a:r>
            <a:r>
              <a:rPr lang="en-US" sz="2100" dirty="0"/>
              <a:t>Light Modeling Pipeline Tutorial for the </a:t>
            </a:r>
            <a:r>
              <a:rPr lang="en-US" sz="2100" dirty="0" smtClean="0"/>
              <a:t>LUMO Adult Temporal pad </a:t>
            </a:r>
            <a:r>
              <a:rPr lang="en-US" sz="2100" dirty="0"/>
              <a:t>using </a:t>
            </a:r>
            <a:r>
              <a:rPr lang="en-US" sz="2100" dirty="0" err="1"/>
              <a:t>AlignMe</a:t>
            </a:r>
            <a:r>
              <a:rPr lang="en-US" sz="2100" dirty="0"/>
              <a:t>.</a:t>
            </a:r>
          </a:p>
          <a:p>
            <a:endParaRPr lang="en-US" sz="2100" dirty="0"/>
          </a:p>
          <a:p>
            <a:r>
              <a:rPr lang="en-US" sz="21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100" dirty="0"/>
          </a:p>
          <a:p>
            <a:r>
              <a:rPr lang="en-US" sz="2100" dirty="0"/>
              <a:t>Also, see the </a:t>
            </a:r>
            <a:r>
              <a:rPr lang="en-US" sz="2100" dirty="0" err="1"/>
              <a:t>PreProcessing</a:t>
            </a:r>
            <a:r>
              <a:rPr lang="en-US" sz="21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 err="1"/>
              <a:t>NeuroDOT</a:t>
            </a:r>
            <a:r>
              <a:rPr lang="en-US" sz="2100" dirty="0"/>
              <a:t> Team:</a:t>
            </a:r>
          </a:p>
          <a:p>
            <a:pPr lvl="1"/>
            <a:r>
              <a:rPr lang="en-US" sz="1600" b="1" dirty="0"/>
              <a:t>Adam Eggebrecht (</a:t>
            </a:r>
            <a:r>
              <a:rPr lang="en-US" sz="1600" b="1" dirty="0">
                <a:solidFill>
                  <a:srgbClr val="00B0F0"/>
                </a:solidFill>
                <a:hlinkClick r:id="rId2"/>
              </a:rPr>
              <a:t>aeggebre@wustl.edu</a:t>
            </a:r>
            <a:r>
              <a:rPr lang="en-US" sz="1600" b="1" dirty="0"/>
              <a:t>) </a:t>
            </a:r>
          </a:p>
          <a:p>
            <a:pPr lvl="1"/>
            <a:r>
              <a:rPr lang="en-US" b="1" dirty="0"/>
              <a:t>Emma Speh (</a:t>
            </a:r>
            <a:r>
              <a:rPr lang="en-US" b="1" dirty="0">
                <a:solidFill>
                  <a:srgbClr val="00B0F0"/>
                </a:solidFill>
                <a:hlinkClick r:id="rId3"/>
              </a:rPr>
              <a:t>espeh@wustl.edu</a:t>
            </a:r>
            <a:r>
              <a:rPr lang="en-US" b="1" dirty="0"/>
              <a:t>)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Ari Segel (</a:t>
            </a:r>
            <a:r>
              <a:rPr lang="en-US" b="1" dirty="0">
                <a:solidFill>
                  <a:srgbClr val="00B0F0"/>
                </a:solidFill>
                <a:hlinkClick r:id="rId4"/>
              </a:rPr>
              <a:t>ari@wustl.edu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Abby Magee (</a:t>
            </a:r>
            <a:r>
              <a:rPr lang="en-US" b="1" dirty="0">
                <a:hlinkClick r:id="rId5"/>
              </a:rPr>
              <a:t>abigail.magee@wustl.edu</a:t>
            </a:r>
            <a:r>
              <a:rPr lang="en-US" b="1" dirty="0"/>
              <a:t>)</a:t>
            </a:r>
          </a:p>
          <a:p>
            <a:pPr lvl="1"/>
            <a:r>
              <a:rPr lang="en-US" b="1" dirty="0" err="1"/>
              <a:t>Weihao</a:t>
            </a:r>
            <a:r>
              <a:rPr lang="en-US" b="1" dirty="0"/>
              <a:t> Fan (</a:t>
            </a:r>
            <a:r>
              <a:rPr lang="en-US" b="1" dirty="0">
                <a:hlinkClick r:id="rId6"/>
              </a:rPr>
              <a:t>weihao.f@wustl.edu</a:t>
            </a:r>
            <a:r>
              <a:rPr lang="en-US" b="1" dirty="0"/>
              <a:t>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CD007DF-F439-B5C7-D7DC-991E60D3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Light Modeling Tutorials in </a:t>
            </a:r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15546"/>
            <a:ext cx="11381660" cy="75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NeuroDOT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has several different tutorials that detail how to Generate a Light Model, each with its own purpose. They’re listed below to help you figure out which version is the best for your purposes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1631092"/>
            <a:ext cx="5387788" cy="5226908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/>
              <a:t>Basic Light Modeling Tutorial with </a:t>
            </a:r>
            <a:r>
              <a:rPr lang="en-US" sz="1600" dirty="0" err="1" smtClean="0"/>
              <a:t>AlignMe</a:t>
            </a:r>
            <a:endParaRPr lang="en-US" sz="1600" dirty="0" smtClean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NeuroDOT_Tutorial_Generating_a_Light_Model_Pad_24x28_With_AlignMe</a:t>
            </a:r>
            <a:endParaRPr lang="en-US" sz="900" dirty="0" smtClean="0"/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Basic_Light_Modeling_with_AlignMe_Tutorial</a:t>
            </a:r>
            <a:endParaRPr lang="en-US" sz="900" dirty="0" smtClean="0"/>
          </a:p>
          <a:p>
            <a:pPr lvl="1"/>
            <a:r>
              <a:rPr lang="en-US" sz="900" b="1" dirty="0" smtClean="0"/>
              <a:t>Pad </a:t>
            </a:r>
            <a:r>
              <a:rPr lang="en-US" sz="900" b="1" dirty="0"/>
              <a:t>file: </a:t>
            </a:r>
            <a:r>
              <a:rPr lang="en-US" sz="900" dirty="0"/>
              <a:t>Pad_AdultV24x28.mat</a:t>
            </a:r>
            <a:endParaRPr lang="en-US" sz="900" dirty="0" smtClean="0"/>
          </a:p>
          <a:p>
            <a:r>
              <a:rPr lang="en-US" sz="1600" dirty="0" smtClean="0"/>
              <a:t>Sparse Pad Tutorial with </a:t>
            </a:r>
            <a:r>
              <a:rPr lang="en-US" sz="1600" dirty="0" err="1" smtClean="0"/>
              <a:t>AlignMe</a:t>
            </a:r>
            <a:endParaRPr lang="en-US" sz="1600" dirty="0" smtClean="0"/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 smtClean="0"/>
              <a:t>Pad_FullHead_32x32.mat</a:t>
            </a:r>
          </a:p>
          <a:p>
            <a:r>
              <a:rPr lang="en-US" sz="1600" dirty="0" smtClean="0"/>
              <a:t>Light Modeling with a Subset of Measurements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NeuroDOT_Tutorial_Generating_a_Light_Model_With_Subset_of_Measurements_Pad_24x28_and_AlignMe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Light_Modeling_with_Subset_of_Measurements_and_AlignMe_Tutorial</a:t>
            </a:r>
            <a:endParaRPr lang="en-US" sz="900" dirty="0"/>
          </a:p>
          <a:p>
            <a:pPr lvl="1"/>
            <a:r>
              <a:rPr lang="en-US" sz="900" b="1" dirty="0"/>
              <a:t>Pad file: </a:t>
            </a:r>
            <a:r>
              <a:rPr lang="en-US" sz="900" dirty="0"/>
              <a:t>Pad_AdultV24x28.mat</a:t>
            </a:r>
            <a:endParaRPr lang="en-US" sz="900" dirty="0" smtClean="0"/>
          </a:p>
          <a:p>
            <a:r>
              <a:rPr lang="en-US" sz="1600" dirty="0" smtClean="0"/>
              <a:t>Split Pad Tutorial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NeuroDOT_Tutorial_Split_Pad_Light_Modeling_With_LUMO_Adult_Temporal_Pad_and_AlignMe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Split_Pad_Light_Modeling_with_LUMO_Adult_Temporal_Pad_and_AlignMe_Tutorial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 err="1"/>
              <a:t>LUMO_adult_temporal_pad.mat</a:t>
            </a:r>
            <a:endParaRPr lang="en-US" sz="9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20873" y="1631091"/>
            <a:ext cx="5387788" cy="511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Basic Light Modeling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NeuroDOT_Tutorial_Generating_a_Light_Model_Pad_24x28_With_Hummingbird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Basic_Light_Modeling_with_Hummingbird_Tutorial</a:t>
            </a:r>
            <a:endParaRPr lang="en-US" sz="900" dirty="0"/>
          </a:p>
          <a:p>
            <a:pPr lvl="1"/>
            <a:r>
              <a:rPr lang="en-US" sz="900" b="1" dirty="0"/>
              <a:t>Pad file</a:t>
            </a:r>
            <a:r>
              <a:rPr lang="en-US" sz="900" b="1" dirty="0" smtClean="0"/>
              <a:t>: </a:t>
            </a:r>
            <a:r>
              <a:rPr lang="en-US" sz="900" dirty="0" smtClean="0"/>
              <a:t>Pad_AdultV24x28.mat</a:t>
            </a:r>
            <a:endParaRPr lang="en-US" sz="900" b="1" dirty="0" smtClean="0"/>
          </a:p>
          <a:p>
            <a:r>
              <a:rPr lang="en-US" sz="1600" dirty="0" smtClean="0"/>
              <a:t>Sparse Pad Tutorial with Hummingbird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/>
              <a:t>NeuroDOT_Tutorial_Generating_a_Light_Model_SparsePad_32x32_With_Hummingbird</a:t>
            </a:r>
          </a:p>
          <a:p>
            <a:pPr lvl="1"/>
            <a:r>
              <a:rPr lang="en-US" sz="900" b="1" dirty="0"/>
              <a:t>Script: </a:t>
            </a:r>
            <a:r>
              <a:rPr lang="en-US" sz="900" dirty="0" err="1"/>
              <a:t>Basic_Light_Modeling_with_sparse_Pad_and_Hummingbird_Tutorial</a:t>
            </a:r>
            <a:endParaRPr lang="en-US" sz="900" dirty="0"/>
          </a:p>
          <a:p>
            <a:pPr lvl="1"/>
            <a:r>
              <a:rPr lang="en-US" sz="900" b="1" dirty="0"/>
              <a:t>Pad file</a:t>
            </a:r>
            <a:r>
              <a:rPr lang="en-US" sz="900" b="1" dirty="0" smtClean="0"/>
              <a:t>: </a:t>
            </a:r>
            <a:r>
              <a:rPr lang="en-US" sz="900" dirty="0" smtClean="0"/>
              <a:t>Pad_FullHead_32x32.mat</a:t>
            </a:r>
            <a:endParaRPr lang="en-US" sz="900" b="1" dirty="0" smtClean="0"/>
          </a:p>
          <a:p>
            <a:r>
              <a:rPr lang="en-US" sz="1600" dirty="0" smtClean="0"/>
              <a:t>Light Modeling with Adult 96x92 Pad</a:t>
            </a:r>
          </a:p>
          <a:p>
            <a:pPr lvl="1"/>
            <a:r>
              <a:rPr lang="en-US" sz="900" b="1" dirty="0"/>
              <a:t>PPT: </a:t>
            </a:r>
            <a:r>
              <a:rPr lang="en-US" sz="900" dirty="0" smtClean="0"/>
              <a:t>NeuroDOT_Tutorial_Generating_a_Light_Model_Pad_Adult_96x92_Example</a:t>
            </a:r>
            <a:endParaRPr lang="en-US" sz="900" dirty="0"/>
          </a:p>
          <a:p>
            <a:pPr lvl="1"/>
            <a:r>
              <a:rPr lang="en-US" sz="900" b="1" dirty="0"/>
              <a:t>Script: </a:t>
            </a:r>
            <a:r>
              <a:rPr lang="en-US" sz="900" dirty="0"/>
              <a:t>Basic_Light_Modeling_with_AlignMe_Tutorial_Pad_Adult_96x92</a:t>
            </a:r>
          </a:p>
          <a:p>
            <a:pPr lvl="1"/>
            <a:r>
              <a:rPr lang="en-US" sz="900" b="1" dirty="0"/>
              <a:t>Pad file: </a:t>
            </a:r>
            <a:r>
              <a:rPr lang="en-US" sz="900" dirty="0" smtClean="0"/>
              <a:t>Pad_Adult_96x92.mat</a:t>
            </a:r>
          </a:p>
          <a:p>
            <a:pPr lvl="1"/>
            <a:r>
              <a:rPr lang="en-US" sz="900"/>
              <a:t>Note: this tutorial’s PowerPoint is in an older style</a:t>
            </a:r>
          </a:p>
        </p:txBody>
      </p:sp>
    </p:spTree>
    <p:extLst>
      <p:ext uri="{BB962C8B-B14F-4D97-AF65-F5344CB8AC3E}">
        <p14:creationId xmlns:p14="http://schemas.microsoft.com/office/powerpoint/2010/main" val="54399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61218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Generating a Light Model </a:t>
            </a:r>
            <a:r>
              <a:rPr lang="en-US" dirty="0" smtClean="0">
                <a:solidFill>
                  <a:srgbClr val="FF0000"/>
                </a:solidFill>
              </a:rPr>
              <a:t>– Split Pad Tutorial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65396" cy="5890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This tutorial will follow the 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Split_Pad_Light_Modeling_with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LUMO_Adult_Temporal_Pad_and_AlignMe_Tutorial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Matlab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file which can be found in the Documentation/Scripts folder.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tutorial will: 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Generate a mesh from a segmented volume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Place an array of sources and detectors on the mesh using 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App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Set multiple parameters for the model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the sensitivity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for this model for only measurements with a source detector separation of 4cm or less.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a segmented volume,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Segmented_MNI152nl_on_MNI111_nifti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/Atlases, to generate the head model.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We will use the visual pad, 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LUMO_adult_temporal_pad.mat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found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Support_Files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A945477-5A92-9588-3A64-023473E9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0C270D9-9B1E-54AA-359E-876DC8FF124C}"/>
              </a:ext>
            </a:extLst>
          </p:cNvPr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75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Flowchart for 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Optode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Validate Sensitivity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="" xmlns:a16="http://schemas.microsoft.com/office/drawing/2014/main" id="{434CCF83-6C9C-1A5E-AB75-E0D60076143B}"/>
              </a:ext>
            </a:extLst>
          </p:cNvPr>
          <p:cNvSpPr/>
          <p:nvPr/>
        </p:nvSpPr>
        <p:spPr>
          <a:xfrm>
            <a:off x="3533774" y="3097754"/>
            <a:ext cx="387152" cy="1203189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F0755C3-80AD-5F16-51BE-CE7F74FFF4A8}"/>
              </a:ext>
            </a:extLst>
          </p:cNvPr>
          <p:cNvSpPr txBox="1"/>
          <p:nvPr/>
        </p:nvSpPr>
        <p:spPr>
          <a:xfrm>
            <a:off x="3979656" y="3288268"/>
            <a:ext cx="1469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These steps are repeated for a low-density and high-density mesh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B16CDC7-14E9-387C-8DBE-994B578F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7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Running the script – Author’s Note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940992" cy="588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How the author runs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Highlight and execute each chunk of code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Ex: highlight lines 64-69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right click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 hit “Evaluate Selection”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ternate way of running the script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For each section (beige) hit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ctrl+enter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This isn’t how the author does it, but it will still work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Note: DO NOT HIT THE GREEN “RUN” BUTTON to run this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MATLAB versions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Optimal version: MATLAB 2020b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The version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AlignMe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was developed in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 version to use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NIRFASTer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, the newest release of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Found here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2"/>
              </a:rPr>
              <a:t>https://github.com/nirfaster/NIRFASTer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49" y="2057400"/>
            <a:ext cx="5379551" cy="400486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6460193" y="2057401"/>
            <a:ext cx="435706" cy="2308412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0638" y="249555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Example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40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– In 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81512"/>
            <a:ext cx="11326759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 first section of code in this script will have you set your output directory and allow you to navigate to your desired output directory from within the script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Some parameters for visualizations made in the script are set up here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BE26AA8-8520-53AF-D1C0-EF67A16E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90" y="3137086"/>
            <a:ext cx="7780173" cy="16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3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103271</TotalTime>
  <Words>2459</Words>
  <Application>Microsoft Office PowerPoint</Application>
  <PresentationFormat>Widescreen</PresentationFormat>
  <Paragraphs>384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Courier New</vt:lpstr>
      <vt:lpstr>Slack-Lato</vt:lpstr>
      <vt:lpstr>Trebuchet MS</vt:lpstr>
      <vt:lpstr>Wingdings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Light Modeling Tutorials in NeuroDOT</vt:lpstr>
      <vt:lpstr>Generating a Light Model – Split Pad 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It (For Now)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Microsoft account</cp:lastModifiedBy>
  <cp:revision>2094</cp:revision>
  <dcterms:created xsi:type="dcterms:W3CDTF">2016-10-13T23:27:35Z</dcterms:created>
  <dcterms:modified xsi:type="dcterms:W3CDTF">2024-02-28T22:16:10Z</dcterms:modified>
</cp:coreProperties>
</file>